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4"/>
  </p:notesMasterIdLst>
  <p:sldIdLst>
    <p:sldId id="256" r:id="rId4"/>
    <p:sldId id="272" r:id="rId5"/>
    <p:sldId id="361" r:id="rId6"/>
    <p:sldId id="381" r:id="rId7"/>
    <p:sldId id="363" r:id="rId8"/>
    <p:sldId id="367" r:id="rId9"/>
    <p:sldId id="370" r:id="rId10"/>
    <p:sldId id="380" r:id="rId11"/>
    <p:sldId id="383" r:id="rId12"/>
    <p:sldId id="378" r:id="rId13"/>
    <p:sldId id="379" r:id="rId14"/>
    <p:sldId id="392" r:id="rId15"/>
    <p:sldId id="395" r:id="rId16"/>
    <p:sldId id="343" r:id="rId17"/>
    <p:sldId id="347" r:id="rId18"/>
    <p:sldId id="382" r:id="rId19"/>
    <p:sldId id="384" r:id="rId20"/>
    <p:sldId id="385" r:id="rId21"/>
    <p:sldId id="386" r:id="rId22"/>
    <p:sldId id="387" r:id="rId23"/>
    <p:sldId id="388" r:id="rId24"/>
    <p:sldId id="389" r:id="rId25"/>
    <p:sldId id="400" r:id="rId26"/>
    <p:sldId id="390" r:id="rId27"/>
    <p:sldId id="397" r:id="rId28"/>
    <p:sldId id="398" r:id="rId29"/>
    <p:sldId id="396" r:id="rId30"/>
    <p:sldId id="391" r:id="rId31"/>
    <p:sldId id="331" r:id="rId32"/>
    <p:sldId id="260" r:id="rId3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660"/>
    <a:srgbClr val="87A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100" d="100"/>
          <a:sy n="100" d="100"/>
        </p:scale>
        <p:origin x="942" y="31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향후 </a:t>
            </a:r>
            <a:r>
              <a:rPr lang="en-US" dirty="0" smtClean="0"/>
              <a:t>5</a:t>
            </a:r>
            <a:r>
              <a:rPr lang="ko-KR" dirty="0"/>
              <a:t>주간 예상 매출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예상 주간 매출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Sheet1!$A$2:$A$6</c:f>
              <c:numCache>
                <c:formatCode>General</c:formatCode>
                <c:ptCount val="5"/>
                <c:pt idx="0">
                  <c:v>45371505.945212603</c:v>
                </c:pt>
                <c:pt idx="1">
                  <c:v>45442157.894461997</c:v>
                </c:pt>
                <c:pt idx="2">
                  <c:v>45413239.013969101</c:v>
                </c:pt>
                <c:pt idx="3">
                  <c:v>45425075.936486401</c:v>
                </c:pt>
                <c:pt idx="4">
                  <c:v>45420230.9102512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F-4254-AEA6-DE5E355608F1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주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DF-4254-AEA6-DE5E35560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3660623"/>
        <c:axId val="953662703"/>
      </c:lineChart>
      <c:catAx>
        <c:axId val="95366062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3662703"/>
        <c:crosses val="autoZero"/>
        <c:auto val="1"/>
        <c:lblAlgn val="ctr"/>
        <c:lblOffset val="100"/>
        <c:noMultiLvlLbl val="0"/>
      </c:catAx>
      <c:valAx>
        <c:axId val="953662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366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937A-2FCB-430B-8066-9C2047DCA46A}" type="datetimeFigureOut">
              <a:rPr lang="ko-KR" altLang="en-US" smtClean="0"/>
              <a:t>2019-11-02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3115B-FD9B-48E4-A8F0-C73E2F1AA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4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03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95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52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0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7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48" r:id="rId3"/>
    <p:sldLayoutId id="2147483749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64275" y="1713498"/>
            <a:ext cx="5610577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</a:t>
            </a:r>
            <a:r>
              <a:rPr lang="en-US" altLang="ko-KR" sz="54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en-US" altLang="ko-KR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ML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</a:t>
            </a:r>
            <a:r>
              <a:rPr lang="ko-KR" altLang="en-US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수요예측</a:t>
            </a:r>
            <a:endParaRPr lang="en-US" altLang="ko-KR" sz="9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0386455" y="5507553"/>
            <a:ext cx="1765320" cy="12416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팀장 김 동 빈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팀원 김 보 성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장     혁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장 현 준</a:t>
            </a: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5931991" y="3996886"/>
            <a:ext cx="5136059" cy="5123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787388" y="4109958"/>
            <a:ext cx="228701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867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</a:t>
            </a:r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중간 발표</a:t>
            </a:r>
          </a:p>
        </p:txBody>
      </p:sp>
      <p:pic>
        <p:nvPicPr>
          <p:cNvPr id="468" name="그림 4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" y="81915"/>
            <a:ext cx="3078571" cy="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3369469" y="4981013"/>
            <a:ext cx="609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743" y="3239287"/>
            <a:ext cx="2653342" cy="11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방법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3510573" y="5176651"/>
            <a:ext cx="5035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ARMIA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66" y="2623696"/>
            <a:ext cx="3123368" cy="23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 이란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" y="2476855"/>
            <a:ext cx="8382000" cy="3438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990955" y="6010648"/>
            <a:ext cx="1097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utoreg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essive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ntegrated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oving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verage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20138" y="2483819"/>
            <a:ext cx="3205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모델은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분석 기법의 한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과거의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관측값과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오차를 사용해서 현재의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값을 설명하는 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9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 이란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196" name="Picture 4" descr="https://s3-ap-south-1.amazonaws.com/av-blog-media/wp-content/uploads/2018/08/autoarima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32" y="2476934"/>
            <a:ext cx="8382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990955" y="6010648"/>
            <a:ext cx="1097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utoreg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essive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ntegrated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oving </a:t>
            </a:r>
            <a:r>
              <a:rPr lang="en-US" altLang="ko-KR" sz="25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</a:t>
            </a:r>
            <a:r>
              <a:rPr lang="en-US" altLang="ko-KR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verage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20138" y="2483819"/>
            <a:ext cx="3205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모델은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분석 기법의 한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과거의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관측값과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오차를 사용해서 현재의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값을 설명하는 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분석을 위해 사용한 데이터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셋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Picture 6" descr="https://postfiles.pstatic.net/MjAxOTAxMTZfMTIg/MDAxNTQ3NjE0NzEzMjY0.1IPLJ-KJlYXiCbxltF8A7plA61_lXPPcPbb2ZjMaQhsg.50KSD0urAYk1BJWQBE3A3GWJfE9Xph-L4mGWjOEKwbIg.PNG.ckdgus1433/image.png?type=w77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7" y="3563038"/>
            <a:ext cx="3000319" cy="91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236" y="2729410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87483" y="3799014"/>
            <a:ext cx="1430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43" y="2729410"/>
            <a:ext cx="1054630" cy="104994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40033" y="3799014"/>
            <a:ext cx="119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Stores.csv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250" y="2729410"/>
            <a:ext cx="1054630" cy="10499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436426" y="3799014"/>
            <a:ext cx="1049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51" y="4387315"/>
            <a:ext cx="1054630" cy="104994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56953" y="5456919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sampleSubmission.csv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90" y="4392254"/>
            <a:ext cx="1054630" cy="104994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810974" y="5461858"/>
            <a:ext cx="957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Test.csv</a:t>
            </a: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8643" y="4810588"/>
            <a:ext cx="2789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캐글에서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공유한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매출 관련 파일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2393" y="4644421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450,000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82355" y="3427772"/>
            <a:ext cx="75030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	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월마트의 지점 번호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Dept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품목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IsHoliday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휴일 유무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08933"/>
              </p:ext>
            </p:extLst>
          </p:nvPr>
        </p:nvGraphicFramePr>
        <p:xfrm>
          <a:off x="4239511" y="3484108"/>
          <a:ext cx="3149600" cy="1502410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138367384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6335204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923178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9700148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19187192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8061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338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65924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2166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260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796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13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0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2393" y="4644421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450,000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82355" y="3427772"/>
            <a:ext cx="7503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293145"/>
              </p:ext>
            </p:extLst>
          </p:nvPr>
        </p:nvGraphicFramePr>
        <p:xfrm>
          <a:off x="4239511" y="3484108"/>
          <a:ext cx="3149600" cy="1502410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138367384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6335204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923178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9700148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19187192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8061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338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65924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2166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260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796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13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2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VBA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이용하여 편집 및 추출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2393" y="4644421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train.csv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450,000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73" y="2488110"/>
            <a:ext cx="1054630" cy="10499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627802" y="2824339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STORE1_DEPT1.csv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73" y="3707544"/>
            <a:ext cx="1054630" cy="104994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627802" y="4043773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ALL_DEPT1.csv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73" y="4926978"/>
            <a:ext cx="1054630" cy="104994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627802" y="5263207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999829" y="409050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엑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33" y="3591621"/>
            <a:ext cx="2028045" cy="101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139" y="2745641"/>
            <a:ext cx="896060" cy="89606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646267" y="4616876"/>
            <a:ext cx="1629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EXCEL VBA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이용한 편집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935505" y="4098632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46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STORE1_DEPT1.csv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4702" y="4644421"/>
            <a:ext cx="223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STORE1_DEPT1.csv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79863"/>
              </p:ext>
            </p:extLst>
          </p:nvPr>
        </p:nvGraphicFramePr>
        <p:xfrm>
          <a:off x="4445692" y="3250089"/>
          <a:ext cx="1714500" cy="150241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9320321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42463780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5161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65067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58648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59746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7857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539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60062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005218" y="5310757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매장 번호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품목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주당 매출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88319" y="3098415"/>
            <a:ext cx="7503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3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ALL_DEPT1.csv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94051" y="4644421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ALL_DEPT1.csv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445692" y="3250089"/>
          <a:ext cx="1714500" cy="150241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9320321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42463780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5161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65067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58648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59746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7857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539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60062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005218" y="5310757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모든 매장의 품목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주당 매출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88319" y="3098415"/>
            <a:ext cx="7503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27746" y="1098566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lang="ko-KR" alt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413147"/>
            <a:ext cx="5365516" cy="769441"/>
            <a:chOff x="1848112" y="1575921"/>
            <a:chExt cx="5365516" cy="769441"/>
          </a:xfrm>
        </p:grpSpPr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분석 및 설계 내용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01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grpSp>
        <p:nvGrpSpPr>
          <p:cNvPr id="18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76156" y="2212089"/>
            <a:ext cx="5365516" cy="769441"/>
            <a:chOff x="1848112" y="1575921"/>
            <a:chExt cx="5365516" cy="769441"/>
          </a:xfrm>
        </p:grpSpPr>
        <p:sp>
          <p:nvSpPr>
            <p:cNvPr id="185" name="TextBox 184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진행 상황</a:t>
              </a:r>
              <a:endPara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02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87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76152" y="3014308"/>
            <a:ext cx="5365516" cy="769441"/>
            <a:chOff x="1848112" y="1575921"/>
            <a:chExt cx="5365516" cy="769441"/>
          </a:xfrm>
        </p:grpSpPr>
        <p:sp>
          <p:nvSpPr>
            <p:cNvPr id="188" name="TextBox 187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중간 결과 동영상</a:t>
              </a:r>
              <a:endPara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90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71540" y="3813250"/>
            <a:ext cx="5365516" cy="769441"/>
            <a:chOff x="1848112" y="1575921"/>
            <a:chExt cx="5365516" cy="769441"/>
          </a:xfrm>
        </p:grpSpPr>
        <p:sp>
          <p:nvSpPr>
            <p:cNvPr id="191" name="TextBox 190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향후 일정 및 예상 </a:t>
              </a:r>
              <a:r>
                <a:rPr lang="ko-KR" altLang="en-US" sz="27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실적물</a:t>
              </a:r>
              <a:endPara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04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93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5388" y="4567722"/>
            <a:ext cx="5365516" cy="769441"/>
            <a:chOff x="1848112" y="1575921"/>
            <a:chExt cx="5365516" cy="769441"/>
          </a:xfrm>
        </p:grpSpPr>
        <p:sp>
          <p:nvSpPr>
            <p:cNvPr id="194" name="TextBox 193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Q&amp;A</a:t>
              </a:r>
              <a:endPara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05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기입된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5" y="3574817"/>
            <a:ext cx="1054630" cy="10499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02394" y="4644421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2132346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445692" y="3250089"/>
          <a:ext cx="1714500" cy="150241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9320321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42463780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5161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65067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58648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59746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78573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539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60062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005218" y="5310757"/>
            <a:ext cx="750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월마트 모든 매장의 모든 품목에 대한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주당 매출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88319" y="3098415"/>
            <a:ext cx="7503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Date		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날짜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Weekly_Sales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주간 판매 금액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CSV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파일들을 </a:t>
            </a:r>
            <a:r>
              <a:rPr lang="en-US" altLang="ko-KR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ARIMIA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이용해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10" y="3751821"/>
            <a:ext cx="570956" cy="56841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78398" y="4330884"/>
            <a:ext cx="10518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STORE1_DEPT1.csv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250" y="3751821"/>
            <a:ext cx="570956" cy="56841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898949" y="4330883"/>
            <a:ext cx="8563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ALL_DEPT1.csv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91" y="3751821"/>
            <a:ext cx="570956" cy="56841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871642" y="4330883"/>
            <a:ext cx="7264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03204" y="409050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769385" y="4546327"/>
            <a:ext cx="269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657654" y="4090502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718" y="3525377"/>
            <a:ext cx="1901126" cy="83807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203" y="2948443"/>
            <a:ext cx="2138992" cy="16067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8610618" y="4546327"/>
            <a:ext cx="269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</a:p>
        </p:txBody>
      </p:sp>
    </p:spTree>
    <p:extLst>
      <p:ext uri="{BB962C8B-B14F-4D97-AF65-F5344CB8AC3E}">
        <p14:creationId xmlns:p14="http://schemas.microsoft.com/office/powerpoint/2010/main" val="37319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ARIMIA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기반으로 분석한 결과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53" y="2206726"/>
            <a:ext cx="8142348" cy="42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ALL_ALL.csv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ARIMIA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기반으로 분석한 결과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705801"/>
              </p:ext>
            </p:extLst>
          </p:nvPr>
        </p:nvGraphicFramePr>
        <p:xfrm>
          <a:off x="7484613" y="26740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02" y="3324225"/>
            <a:ext cx="2047831" cy="1998604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531555" y="4307407"/>
            <a:ext cx="46257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958" y="3944733"/>
            <a:ext cx="3196856" cy="757588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6843412" y="4323527"/>
            <a:ext cx="46257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5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결과 동영상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FC406E-0317-4847-B5F6-96DDDC63282A}"/>
              </a:ext>
            </a:extLst>
          </p:cNvPr>
          <p:cNvSpPr/>
          <p:nvPr/>
        </p:nvSpPr>
        <p:spPr>
          <a:xfrm>
            <a:off x="2983496" y="6124814"/>
            <a:ext cx="6066236" cy="23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으로 구현한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예측 모델 실행 모습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" name="중간결과-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5140" y="2099652"/>
            <a:ext cx="8465333" cy="41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 및 예상 </a:t>
            </a:r>
            <a:r>
              <a:rPr lang="ko-KR" altLang="en-US" sz="5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분석 구현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220381" y="5226570"/>
            <a:ext cx="11676344" cy="6963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4066" y="5401929"/>
            <a:ext cx="11017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까지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Auto ML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자동화된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DNN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방식과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ARIMIA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방식을 사용하여 데이터 분석을 완료한 상태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추후에는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Tensor Flow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Keras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이용해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DNN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구현해볼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826" y="2799115"/>
            <a:ext cx="3153278" cy="10650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672" y="3793962"/>
            <a:ext cx="2412129" cy="10633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447" y="3550007"/>
            <a:ext cx="2494908" cy="7239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05" y="2744596"/>
            <a:ext cx="3078577" cy="19553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4388" y="2839756"/>
            <a:ext cx="2328689" cy="19770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20205" y="4763184"/>
            <a:ext cx="27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 및 예상 </a:t>
            </a:r>
            <a:r>
              <a:rPr lang="ko-KR" altLang="en-US" sz="5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예상 </a:t>
            </a:r>
            <a:r>
              <a:rPr lang="ko-KR" alt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실적물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65" y="2186124"/>
            <a:ext cx="1064023" cy="10267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2998931" y="3019216"/>
            <a:ext cx="435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(DNN)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031" y="3799733"/>
            <a:ext cx="1102371" cy="828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654230" y="4564986"/>
            <a:ext cx="1041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3881475" y="6130686"/>
            <a:ext cx="26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9" y="3751821"/>
            <a:ext cx="570956" cy="56841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3260" y="4985230"/>
            <a:ext cx="1749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기업 매출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.csv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59" y="4368525"/>
            <a:ext cx="570956" cy="5684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9" y="4368526"/>
            <a:ext cx="570956" cy="56841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59" y="3751820"/>
            <a:ext cx="570956" cy="568419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 flipV="1">
            <a:off x="2281835" y="3212906"/>
            <a:ext cx="1439560" cy="8775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2281835" y="4368525"/>
            <a:ext cx="213280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1835" y="4719949"/>
            <a:ext cx="2239187" cy="110283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366" y="2036570"/>
            <a:ext cx="987330" cy="98733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8157507" y="3081296"/>
            <a:ext cx="14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700726" y="2742294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366" y="3596837"/>
            <a:ext cx="987330" cy="98733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157507" y="4641563"/>
            <a:ext cx="14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680610" y="4320239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503" y="5116738"/>
            <a:ext cx="987330" cy="98733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187644" y="6161464"/>
            <a:ext cx="14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747875" y="579169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중괄호 7"/>
          <p:cNvSpPr/>
          <p:nvPr/>
        </p:nvSpPr>
        <p:spPr>
          <a:xfrm>
            <a:off x="9586314" y="2479513"/>
            <a:ext cx="978196" cy="3534262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704182" y="4057749"/>
            <a:ext cx="14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293" y="5434503"/>
            <a:ext cx="1095981" cy="6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 및 예상 </a:t>
            </a:r>
            <a:r>
              <a:rPr lang="ko-KR" altLang="en-US" sz="5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271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논문 주제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ARIMA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모델과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간의 차이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3935" y="5035082"/>
            <a:ext cx="1276831" cy="33855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4763" y="5035082"/>
            <a:ext cx="2011678" cy="33855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(DNN)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29" y="2549484"/>
            <a:ext cx="2409416" cy="34075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왼쪽/오른쪽 화살표 2"/>
          <p:cNvSpPr/>
          <p:nvPr/>
        </p:nvSpPr>
        <p:spPr>
          <a:xfrm>
            <a:off x="6354850" y="4019132"/>
            <a:ext cx="689246" cy="1056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47" y="3257411"/>
            <a:ext cx="2398611" cy="1523442"/>
          </a:xfrm>
          <a:prstGeom prst="rect">
            <a:avLst/>
          </a:prstGeom>
        </p:spPr>
      </p:pic>
      <p:pic>
        <p:nvPicPr>
          <p:cNvPr id="15" name="Picture 4" descr="https://s3-ap-south-1.amazonaws.com/av-blog-media/wp-content/uploads/2018/08/autoarimapl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64" y="3353718"/>
            <a:ext cx="3759374" cy="15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93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74" y="2445144"/>
            <a:ext cx="6074207" cy="383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05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일정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9A2B4-6C56-4F7D-A76F-C8752EDE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434" y="2272587"/>
            <a:ext cx="6074206" cy="1837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44C919-510B-4CBB-BFA7-8338803AC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496" y="5649083"/>
            <a:ext cx="6066236" cy="4463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FC406E-0317-4847-B5F6-96DDDC63282A}"/>
              </a:ext>
            </a:extLst>
          </p:cNvPr>
          <p:cNvSpPr/>
          <p:nvPr/>
        </p:nvSpPr>
        <p:spPr>
          <a:xfrm>
            <a:off x="2983496" y="6124814"/>
            <a:ext cx="6066236" cy="23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‘19.11.04~’19.12.07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까지의 일정표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2355537"/>
            <a:ext cx="33665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</a:p>
        </p:txBody>
      </p:sp>
      <p:pic>
        <p:nvPicPr>
          <p:cNvPr id="305" name="그림 3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" y="81915"/>
            <a:ext cx="3078571" cy="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6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프로젝트의 주제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수요예측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74" y="2346614"/>
            <a:ext cx="3611069" cy="1982124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40339"/>
              </p:ext>
            </p:extLst>
          </p:nvPr>
        </p:nvGraphicFramePr>
        <p:xfrm>
          <a:off x="139048" y="2371069"/>
          <a:ext cx="4764481" cy="762706"/>
        </p:xfrm>
        <a:graphic>
          <a:graphicData uri="http://schemas.openxmlformats.org/drawingml/2006/table">
            <a:tbl>
              <a:tblPr/>
              <a:tblGrid>
                <a:gridCol w="206311">
                  <a:extLst>
                    <a:ext uri="{9D8B030D-6E8A-4147-A177-3AD203B41FA5}">
                      <a16:colId xmlns:a16="http://schemas.microsoft.com/office/drawing/2014/main" val="1366681669"/>
                    </a:ext>
                  </a:extLst>
                </a:gridCol>
                <a:gridCol w="406173">
                  <a:extLst>
                    <a:ext uri="{9D8B030D-6E8A-4147-A177-3AD203B41FA5}">
                      <a16:colId xmlns:a16="http://schemas.microsoft.com/office/drawing/2014/main" val="2238469818"/>
                    </a:ext>
                  </a:extLst>
                </a:gridCol>
                <a:gridCol w="451304">
                  <a:extLst>
                    <a:ext uri="{9D8B030D-6E8A-4147-A177-3AD203B41FA5}">
                      <a16:colId xmlns:a16="http://schemas.microsoft.com/office/drawing/2014/main" val="4166146737"/>
                    </a:ext>
                  </a:extLst>
                </a:gridCol>
                <a:gridCol w="354597">
                  <a:extLst>
                    <a:ext uri="{9D8B030D-6E8A-4147-A177-3AD203B41FA5}">
                      <a16:colId xmlns:a16="http://schemas.microsoft.com/office/drawing/2014/main" val="3451010526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4032075688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534992107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1093765864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1531845676"/>
                    </a:ext>
                  </a:extLst>
                </a:gridCol>
                <a:gridCol w="425515">
                  <a:extLst>
                    <a:ext uri="{9D8B030D-6E8A-4147-A177-3AD203B41FA5}">
                      <a16:colId xmlns:a16="http://schemas.microsoft.com/office/drawing/2014/main" val="1766621304"/>
                    </a:ext>
                  </a:extLst>
                </a:gridCol>
                <a:gridCol w="348149">
                  <a:extLst>
                    <a:ext uri="{9D8B030D-6E8A-4147-A177-3AD203B41FA5}">
                      <a16:colId xmlns:a16="http://schemas.microsoft.com/office/drawing/2014/main" val="1128201651"/>
                    </a:ext>
                  </a:extLst>
                </a:gridCol>
                <a:gridCol w="541565">
                  <a:extLst>
                    <a:ext uri="{9D8B030D-6E8A-4147-A177-3AD203B41FA5}">
                      <a16:colId xmlns:a16="http://schemas.microsoft.com/office/drawing/2014/main" val="3444344529"/>
                    </a:ext>
                  </a:extLst>
                </a:gridCol>
                <a:gridCol w="328807">
                  <a:extLst>
                    <a:ext uri="{9D8B030D-6E8A-4147-A177-3AD203B41FA5}">
                      <a16:colId xmlns:a16="http://schemas.microsoft.com/office/drawing/2014/main" val="3844708744"/>
                    </a:ext>
                  </a:extLst>
                </a:gridCol>
              </a:tblGrid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Temperature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Fuel_Price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MarkDown3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MarkDown5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CPI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Unemployment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733865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211.0964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464653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38.51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2.548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211.2422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07385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316137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073486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2013-07-19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3.737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2961.49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1047.07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204.19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1059.46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195168"/>
                  </a:ext>
                </a:extLst>
              </a:tr>
              <a:tr h="10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2013-07-26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3.804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212.02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851.73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10.88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1864.57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418" marR="2418" marT="24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8211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4672"/>
              </p:ext>
            </p:extLst>
          </p:nvPr>
        </p:nvGraphicFramePr>
        <p:xfrm>
          <a:off x="139048" y="3337676"/>
          <a:ext cx="1366317" cy="1140280"/>
        </p:xfrm>
        <a:graphic>
          <a:graphicData uri="http://schemas.openxmlformats.org/drawingml/2006/table">
            <a:tbl>
              <a:tblPr/>
              <a:tblGrid>
                <a:gridCol w="455439">
                  <a:extLst>
                    <a:ext uri="{9D8B030D-6E8A-4147-A177-3AD203B41FA5}">
                      <a16:colId xmlns:a16="http://schemas.microsoft.com/office/drawing/2014/main" val="213137148"/>
                    </a:ext>
                  </a:extLst>
                </a:gridCol>
                <a:gridCol w="455439">
                  <a:extLst>
                    <a:ext uri="{9D8B030D-6E8A-4147-A177-3AD203B41FA5}">
                      <a16:colId xmlns:a16="http://schemas.microsoft.com/office/drawing/2014/main" val="298023941"/>
                    </a:ext>
                  </a:extLst>
                </a:gridCol>
                <a:gridCol w="455439">
                  <a:extLst>
                    <a:ext uri="{9D8B030D-6E8A-4147-A177-3AD203B41FA5}">
                      <a16:colId xmlns:a16="http://schemas.microsoft.com/office/drawing/2014/main" val="3808204421"/>
                    </a:ext>
                  </a:extLst>
                </a:gridCol>
              </a:tblGrid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497690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151315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038582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202307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2636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37392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72740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9184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291314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39910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63914"/>
                  </a:ext>
                </a:extLst>
              </a:tr>
              <a:tr h="14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118221</a:t>
                      </a:r>
                    </a:p>
                  </a:txBody>
                  <a:tcPr marL="3163" marR="3163" marT="3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627428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2080"/>
              </p:ext>
            </p:extLst>
          </p:nvPr>
        </p:nvGraphicFramePr>
        <p:xfrm>
          <a:off x="1602636" y="3337676"/>
          <a:ext cx="2323036" cy="1108128"/>
        </p:xfrm>
        <a:graphic>
          <a:graphicData uri="http://schemas.openxmlformats.org/drawingml/2006/table">
            <a:tbl>
              <a:tblPr/>
              <a:tblGrid>
                <a:gridCol w="299746">
                  <a:extLst>
                    <a:ext uri="{9D8B030D-6E8A-4147-A177-3AD203B41FA5}">
                      <a16:colId xmlns:a16="http://schemas.microsoft.com/office/drawing/2014/main" val="1383673840"/>
                    </a:ext>
                  </a:extLst>
                </a:gridCol>
                <a:gridCol w="281013">
                  <a:extLst>
                    <a:ext uri="{9D8B030D-6E8A-4147-A177-3AD203B41FA5}">
                      <a16:colId xmlns:a16="http://schemas.microsoft.com/office/drawing/2014/main" val="1763352047"/>
                    </a:ext>
                  </a:extLst>
                </a:gridCol>
                <a:gridCol w="590126">
                  <a:extLst>
                    <a:ext uri="{9D8B030D-6E8A-4147-A177-3AD203B41FA5}">
                      <a16:colId xmlns:a16="http://schemas.microsoft.com/office/drawing/2014/main" val="3292317883"/>
                    </a:ext>
                  </a:extLst>
                </a:gridCol>
                <a:gridCol w="674430">
                  <a:extLst>
                    <a:ext uri="{9D8B030D-6E8A-4147-A177-3AD203B41FA5}">
                      <a16:colId xmlns:a16="http://schemas.microsoft.com/office/drawing/2014/main" val="1397001480"/>
                    </a:ext>
                  </a:extLst>
                </a:gridCol>
                <a:gridCol w="477721">
                  <a:extLst>
                    <a:ext uri="{9D8B030D-6E8A-4147-A177-3AD203B41FA5}">
                      <a16:colId xmlns:a16="http://schemas.microsoft.com/office/drawing/2014/main" val="219187192"/>
                    </a:ext>
                  </a:extLst>
                </a:gridCol>
              </a:tblGrid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Weekly_Sales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IsHoliday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80615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2010-02-05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24924.5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33832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2010-02-12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46039.49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659248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21660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26002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2012-10-19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760.01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79630"/>
                  </a:ext>
                </a:extLst>
              </a:tr>
              <a:tr h="1583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2012-10-26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1076.8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3513" marR="3513" marT="3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1392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095" y="3280100"/>
            <a:ext cx="1403808" cy="563109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645305" y="3656695"/>
            <a:ext cx="31372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013530" y="3656695"/>
            <a:ext cx="31372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09936" y="5680235"/>
            <a:ext cx="101929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기업의 기존의 매출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수요 데이터와 외부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(Third Party)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결합하여 다음 기간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수요를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예측하고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기업체의 생산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발주를 최적화 한다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73012" y="4552468"/>
            <a:ext cx="819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1782" y="4632247"/>
            <a:ext cx="1407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 데이터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412274" y="4539210"/>
            <a:ext cx="2664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 예상 시각화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228689" y="5328867"/>
            <a:ext cx="11701041" cy="82322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Thank You</a:t>
            </a:r>
            <a:endParaRPr lang="ko-KR" altLang="en-US" sz="5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감사합니다</a:t>
            </a:r>
            <a:r>
              <a:rPr lang="en-US" altLang="ko-KR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.</a:t>
            </a:r>
            <a:endParaRPr lang="ko-KR" altLang="en-US" sz="1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" y="81915"/>
            <a:ext cx="3078571" cy="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Kaggle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공유 사이트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월마트 매출 데이터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Picture 6" descr="https://postfiles.pstatic.net/MjAxOTAxMTZfMTIg/MDAxNTQ3NjE0NzEzMjY0.1IPLJ-KJlYXiCbxltF8A7plA61_lXPPcPbb2ZjMaQhsg.50KSD0urAYk1BJWQBE3A3GWJfE9Xph-L4mGWjOEKwbIg.PNG.ckdgus1433/image.png?type=w77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03" y="3437125"/>
            <a:ext cx="2450950" cy="74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389955" y="4622513"/>
            <a:ext cx="569899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설립된 빅데이터 솔루션 대회 플랫폼 회사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기업 및 단체에서 금액을 걸고 데이터와 해결 과제를 등록하면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분석가들이 이를 해결하기 위해 모델을 개발하는 시스템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2888" y="3379409"/>
            <a:ext cx="2434191" cy="7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2, 3.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변환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  <a:p>
            <a:pPr algn="ctr"/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EXCEL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VBA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53463" y="4622513"/>
            <a:ext cx="537198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VBA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Visual Basic for Application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약자로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마이크로소프트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오피스 시리즈에 탑재되는 프로그래밍 언어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대량의 데이터 중 필요한 데이터만 추출하여 정렬 가능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26" name="Picture 2" descr="엑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282" y="3158253"/>
            <a:ext cx="2028045" cy="101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6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ctr"/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이용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7732" y="4622513"/>
            <a:ext cx="424346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데이터 기반 분석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기법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과거 지식이나 경험을 바탕으로 한 행동에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따라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경제가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움직이고 있음을 기초로 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83" y="3114584"/>
            <a:ext cx="1408589" cy="10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6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4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및 설계 내용</a:t>
            </a:r>
            <a:endParaRPr lang="en-US" sz="4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" y="2476855"/>
            <a:ext cx="5666173" cy="31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2874" y="2476855"/>
            <a:ext cx="64164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  <a:p>
            <a:pPr algn="ctr"/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AI/ML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수요 예측 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12999" y="4622513"/>
            <a:ext cx="485293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Colaboratory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라고 하며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설치가 따로 필요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없음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완전히 클라우드에서 실행되는 대화식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작업과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브라우저 기반 개발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환경을 지원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6808116" y="4322716"/>
            <a:ext cx="4685925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212" y="3112924"/>
            <a:ext cx="2412129" cy="10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6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중간발표까지의 상황 요약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2" name="Picture 2" descr="Cloud Datapre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524" y="3050722"/>
            <a:ext cx="25908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23109" y="3100711"/>
            <a:ext cx="2453165" cy="2109085"/>
            <a:chOff x="3771480" y="2497460"/>
            <a:chExt cx="4531313" cy="389575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2149" y="4925655"/>
              <a:ext cx="1054630" cy="1049943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3771480" y="5995260"/>
              <a:ext cx="1365592" cy="397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Features.csv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0156" y="4925655"/>
              <a:ext cx="1054630" cy="1049943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5570155" y="5995258"/>
              <a:ext cx="1179052" cy="397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Stores.csv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163" y="4925655"/>
              <a:ext cx="1054630" cy="1049943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7233296" y="5995258"/>
              <a:ext cx="1069497" cy="397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Train.csv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5391" y="2497460"/>
              <a:ext cx="3448050" cy="132397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2171" y="4024902"/>
              <a:ext cx="598989" cy="601663"/>
            </a:xfrm>
            <a:prstGeom prst="rect">
              <a:avLst/>
            </a:prstGeom>
          </p:spPr>
        </p:pic>
      </p:grpSp>
      <p:cxnSp>
        <p:nvCxnSpPr>
          <p:cNvPr id="43" name="직선 화살표 연결선 42"/>
          <p:cNvCxnSpPr/>
          <p:nvPr/>
        </p:nvCxnSpPr>
        <p:spPr>
          <a:xfrm>
            <a:off x="3628831" y="4090503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4456984" y="4994351"/>
            <a:ext cx="269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Prep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7483281" y="4090502"/>
            <a:ext cx="9258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1604" y="3090862"/>
            <a:ext cx="1905000" cy="18383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8665932" y="4782035"/>
            <a:ext cx="315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2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9" y="6364591"/>
            <a:ext cx="2555267" cy="4885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중간발표까지의 상황 요약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V="1">
            <a:off x="1156034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57370" y="3630921"/>
            <a:ext cx="4980709" cy="1384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중요도  결과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28600" indent="-228600">
              <a:buAutoNum type="arabicPeriod"/>
            </a:pP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Dept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품목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크기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Store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월마트 지점 번호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Date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CPI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물가 지수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	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57371" y="2572874"/>
            <a:ext cx="4980709" cy="4616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► 특성 중요도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데이터 타겟 열이  매장 부서별 매출 실적이므로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실적이 어디에 가장 영향을 많이 미치는지 알 수 있다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430" y="2632609"/>
            <a:ext cx="3619586" cy="30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950</Words>
  <Application>Microsoft Office PowerPoint</Application>
  <PresentationFormat>와이드스크린</PresentationFormat>
  <Paragraphs>451</Paragraphs>
  <Slides>30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장 혁</cp:lastModifiedBy>
  <cp:revision>772</cp:revision>
  <cp:lastPrinted>2019-10-06T13:02:37Z</cp:lastPrinted>
  <dcterms:created xsi:type="dcterms:W3CDTF">2018-04-24T17:14:44Z</dcterms:created>
  <dcterms:modified xsi:type="dcterms:W3CDTF">2019-11-02T11:00:10Z</dcterms:modified>
</cp:coreProperties>
</file>